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014" r:id="rId1"/>
  </p:sldMasterIdLst>
  <p:notesMasterIdLst>
    <p:notesMasterId r:id="rId25"/>
  </p:notesMasterIdLst>
  <p:handoutMasterIdLst>
    <p:handoutMasterId r:id="rId26"/>
  </p:handoutMasterIdLst>
  <p:sldIdLst>
    <p:sldId id="360" r:id="rId2"/>
    <p:sldId id="1074" r:id="rId3"/>
    <p:sldId id="1075" r:id="rId4"/>
    <p:sldId id="403" r:id="rId5"/>
    <p:sldId id="1065" r:id="rId6"/>
    <p:sldId id="405" r:id="rId7"/>
    <p:sldId id="1072" r:id="rId8"/>
    <p:sldId id="406" r:id="rId9"/>
    <p:sldId id="1057" r:id="rId10"/>
    <p:sldId id="1058" r:id="rId11"/>
    <p:sldId id="1059" r:id="rId12"/>
    <p:sldId id="1060" r:id="rId13"/>
    <p:sldId id="1062" r:id="rId14"/>
    <p:sldId id="1061" r:id="rId15"/>
    <p:sldId id="1063" r:id="rId16"/>
    <p:sldId id="409" r:id="rId17"/>
    <p:sldId id="1069" r:id="rId18"/>
    <p:sldId id="1076" r:id="rId19"/>
    <p:sldId id="1067" r:id="rId20"/>
    <p:sldId id="1068" r:id="rId21"/>
    <p:sldId id="1070" r:id="rId22"/>
    <p:sldId id="1071" r:id="rId23"/>
    <p:sldId id="1064" r:id="rId24"/>
  </p:sldIdLst>
  <p:sldSz cx="12192000" cy="6858000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A03"/>
    <a:srgbClr val="EFE683"/>
    <a:srgbClr val="BCB667"/>
    <a:srgbClr val="55FC02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3"/>
    <p:restoredTop sz="91769" autoAdjust="0"/>
  </p:normalViewPr>
  <p:slideViewPr>
    <p:cSldViewPr>
      <p:cViewPr varScale="1">
        <p:scale>
          <a:sx n="145" d="100"/>
          <a:sy n="145" d="100"/>
        </p:scale>
        <p:origin x="3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EABD4768-65A1-F849-9868-7732A02114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C88C</a:t>
          </a: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CS61B</a:t>
          </a: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</a:gradFill>
      </dgm:spPr>
      <dgm:t>
        <a:bodyPr/>
        <a:lstStyle/>
        <a:p>
          <a:endParaRPr lang="en-US"/>
        </a:p>
      </dgm:t>
    </dgm:pt>
    <dgm:pt modelId="{FA4B4DAD-8168-2D43-A16D-4219C38DB9C5}">
      <dgm:prSet phldrT="[Text]"/>
      <dgm:spPr>
        <a:solidFill>
          <a:srgbClr val="FBBA03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CS61C</a:t>
          </a: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4B0177EF-A375-5E4B-A762-3A3CEFFCCAD0}" type="pres">
      <dgm:prSet presAssocID="{EABD4768-65A1-F849-9868-7732A0211490}" presName="node" presStyleLbl="node1" presStyleIdx="0" presStyleCnt="3">
        <dgm:presLayoutVars>
          <dgm:bulletEnabled val="1"/>
        </dgm:presLayoutVars>
      </dgm:prSet>
      <dgm:spPr/>
    </dgm:pt>
    <dgm:pt modelId="{74C35E8A-7C40-F141-897F-163933972E6B}" type="pres">
      <dgm:prSet presAssocID="{DFAE0489-DA04-0D40-8E08-8174B6560E3D}" presName="sibTrans" presStyleLbl="sibTrans2D1" presStyleIdx="0" presStyleCnt="2"/>
      <dgm:spPr/>
    </dgm:pt>
    <dgm:pt modelId="{E57B29C4-4AFA-9041-93B4-8ACA474F083F}" type="pres">
      <dgm:prSet presAssocID="{DFAE0489-DA04-0D40-8E08-8174B6560E3D}" presName="connectorText" presStyleLbl="sibTrans2D1" presStyleIdx="0" presStyleCnt="2"/>
      <dgm:spPr/>
    </dgm:pt>
    <dgm:pt modelId="{878E7070-7703-A64A-957B-CA17F9CE48B8}" type="pres">
      <dgm:prSet presAssocID="{B8B09834-7B77-3A43-9873-E4269E643E42}" presName="node" presStyleLbl="node1" presStyleIdx="1" presStyleCnt="3">
        <dgm:presLayoutVars>
          <dgm:bulletEnabled val="1"/>
        </dgm:presLayoutVars>
      </dgm:prSet>
      <dgm:spPr/>
    </dgm:pt>
    <dgm:pt modelId="{CE90D186-DC44-904A-9AD4-B2338CF110FC}" type="pres">
      <dgm:prSet presAssocID="{C15230C8-9917-DE47-A880-D41C935DA977}" presName="sibTrans" presStyleLbl="sibTrans2D1" presStyleIdx="1" presStyleCnt="2"/>
      <dgm:spPr/>
    </dgm:pt>
    <dgm:pt modelId="{5A03E281-2086-8E4E-8369-BEC8E999A679}" type="pres">
      <dgm:prSet presAssocID="{C15230C8-9917-DE47-A880-D41C935DA977}" presName="connectorText" presStyleLbl="sibTrans2D1" presStyleIdx="1" presStyleCnt="2"/>
      <dgm:spPr/>
    </dgm:pt>
    <dgm:pt modelId="{24C5B3A2-E4A1-9D43-ABB5-3F2C1AB1EE3C}" type="pres">
      <dgm:prSet presAssocID="{FA4B4DAD-8168-2D43-A16D-4219C38DB9C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5C800-85F6-6B49-954F-1072BA0E1EE8}" type="presOf" srcId="{B8B09834-7B77-3A43-9873-E4269E643E42}" destId="{878E7070-7703-A64A-957B-CA17F9CE48B8}" srcOrd="0" destOrd="0" presId="urn:microsoft.com/office/officeart/2005/8/layout/process2"/>
    <dgm:cxn modelId="{DC4E7606-6854-D14B-B2D6-8D97812571E6}" srcId="{C04A945B-1677-F84B-A524-CAF250E531E8}" destId="{FA4B4DAD-8168-2D43-A16D-4219C38DB9C5}" srcOrd="2" destOrd="0" parTransId="{350E1BCF-215F-F74E-9137-DE92F3294C66}" sibTransId="{6885B6DA-7044-3741-9AED-9DDECC2AD29D}"/>
    <dgm:cxn modelId="{A58B0E08-EAE2-2C4B-9717-20132DA631A9}" type="presOf" srcId="{C04A945B-1677-F84B-A524-CAF250E531E8}" destId="{6EDA782A-A6DB-F34B-9343-81F05000B397}" srcOrd="0" destOrd="0" presId="urn:microsoft.com/office/officeart/2005/8/layout/process2"/>
    <dgm:cxn modelId="{5C08B50B-3FFD-1D4D-B738-3713DE378321}" type="presOf" srcId="{C15230C8-9917-DE47-A880-D41C935DA977}" destId="{CE90D186-DC44-904A-9AD4-B2338CF110FC}" srcOrd="0" destOrd="0" presId="urn:microsoft.com/office/officeart/2005/8/layout/process2"/>
    <dgm:cxn modelId="{77733E22-DBD0-8B43-8F26-148EEC366014}" type="presOf" srcId="{EABD4768-65A1-F849-9868-7732A0211490}" destId="{4B0177EF-A375-5E4B-A762-3A3CEFFCCAD0}" srcOrd="0" destOrd="0" presId="urn:microsoft.com/office/officeart/2005/8/layout/process2"/>
    <dgm:cxn modelId="{2BA4DB2A-07BE-6343-BC8F-DD5E9A229CDA}" type="presOf" srcId="{DFAE0489-DA04-0D40-8E08-8174B6560E3D}" destId="{E57B29C4-4AFA-9041-93B4-8ACA474F083F}" srcOrd="1" destOrd="0" presId="urn:microsoft.com/office/officeart/2005/8/layout/process2"/>
    <dgm:cxn modelId="{CA86B03A-70E2-DD4E-9E2F-B758E27CFBB5}" type="presOf" srcId="{C15230C8-9917-DE47-A880-D41C935DA977}" destId="{5A03E281-2086-8E4E-8369-BEC8E999A679}" srcOrd="1" destOrd="0" presId="urn:microsoft.com/office/officeart/2005/8/layout/process2"/>
    <dgm:cxn modelId="{63ED8E4F-852D-8541-8C1D-F38AF4E54176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0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1" destOrd="0" parTransId="{5F4A5AF0-FB71-344A-B2B2-E3DCEF4D0270}" sibTransId="{C15230C8-9917-DE47-A880-D41C935DA977}"/>
    <dgm:cxn modelId="{28DA1DE1-4E0B-274A-83D5-8011344D7EFD}" type="presOf" srcId="{FA4B4DAD-8168-2D43-A16D-4219C38DB9C5}" destId="{24C5B3A2-E4A1-9D43-ABB5-3F2C1AB1EE3C}" srcOrd="0" destOrd="0" presId="urn:microsoft.com/office/officeart/2005/8/layout/process2"/>
    <dgm:cxn modelId="{E3AFEB10-0516-024D-8300-61DA7A178094}" type="presParOf" srcId="{6EDA782A-A6DB-F34B-9343-81F05000B397}" destId="{4B0177EF-A375-5E4B-A762-3A3CEFFCCAD0}" srcOrd="0" destOrd="0" presId="urn:microsoft.com/office/officeart/2005/8/layout/process2"/>
    <dgm:cxn modelId="{2816FC44-436D-8649-ACC0-C9FA51F83C4D}" type="presParOf" srcId="{6EDA782A-A6DB-F34B-9343-81F05000B397}" destId="{74C35E8A-7C40-F141-897F-163933972E6B}" srcOrd="1" destOrd="0" presId="urn:microsoft.com/office/officeart/2005/8/layout/process2"/>
    <dgm:cxn modelId="{48F9F1BB-9459-A14F-81AE-1F4BADCD7ABC}" type="presParOf" srcId="{74C35E8A-7C40-F141-897F-163933972E6B}" destId="{E57B29C4-4AFA-9041-93B4-8ACA474F083F}" srcOrd="0" destOrd="0" presId="urn:microsoft.com/office/officeart/2005/8/layout/process2"/>
    <dgm:cxn modelId="{D23E742E-FA4A-5C44-AF26-D1AF45C38CF0}" type="presParOf" srcId="{6EDA782A-A6DB-F34B-9343-81F05000B397}" destId="{878E7070-7703-A64A-957B-CA17F9CE48B8}" srcOrd="2" destOrd="0" presId="urn:microsoft.com/office/officeart/2005/8/layout/process2"/>
    <dgm:cxn modelId="{459A34EC-2C72-6740-9BC9-770E3D7E1CCA}" type="presParOf" srcId="{6EDA782A-A6DB-F34B-9343-81F05000B397}" destId="{CE90D186-DC44-904A-9AD4-B2338CF110FC}" srcOrd="3" destOrd="0" presId="urn:microsoft.com/office/officeart/2005/8/layout/process2"/>
    <dgm:cxn modelId="{EA5C444A-9805-854E-B2C5-25D1DB2628D6}" type="presParOf" srcId="{CE90D186-DC44-904A-9AD4-B2338CF110FC}" destId="{5A03E281-2086-8E4E-8369-BEC8E999A679}" srcOrd="0" destOrd="0" presId="urn:microsoft.com/office/officeart/2005/8/layout/process2"/>
    <dgm:cxn modelId="{0D70166F-8490-814B-A545-C16147818B1B}" type="presParOf" srcId="{6EDA782A-A6DB-F34B-9343-81F05000B397}" destId="{24C5B3A2-E4A1-9D43-ABB5-3F2C1AB1EE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77EF-A375-5E4B-A762-3A3CEFFCCAD0}">
      <dsp:nvSpPr>
        <dsp:cNvPr id="0" name=""/>
        <dsp:cNvSpPr/>
      </dsp:nvSpPr>
      <dsp:spPr>
        <a:xfrm>
          <a:off x="760259" y="0"/>
          <a:ext cx="2198992" cy="12216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C88C</a:t>
          </a:r>
        </a:p>
      </dsp:txBody>
      <dsp:txXfrm>
        <a:off x="796040" y="35781"/>
        <a:ext cx="2127430" cy="1150100"/>
      </dsp:txXfrm>
    </dsp:sp>
    <dsp:sp modelId="{74C35E8A-7C40-F141-897F-163933972E6B}">
      <dsp:nvSpPr>
        <dsp:cNvPr id="0" name=""/>
        <dsp:cNvSpPr/>
      </dsp:nvSpPr>
      <dsp:spPr>
        <a:xfrm rot="5400000">
          <a:off x="1630694" y="1252204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1298017"/>
        <a:ext cx="329848" cy="320686"/>
      </dsp:txXfrm>
    </dsp:sp>
    <dsp:sp modelId="{878E7070-7703-A64A-957B-CA17F9CE48B8}">
      <dsp:nvSpPr>
        <dsp:cNvPr id="0" name=""/>
        <dsp:cNvSpPr/>
      </dsp:nvSpPr>
      <dsp:spPr>
        <a:xfrm>
          <a:off x="760259" y="1832493"/>
          <a:ext cx="2198992" cy="122166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CS61B</a:t>
          </a:r>
        </a:p>
      </dsp:txBody>
      <dsp:txXfrm>
        <a:off x="796040" y="1868274"/>
        <a:ext cx="2127430" cy="1150100"/>
      </dsp:txXfrm>
    </dsp:sp>
    <dsp:sp modelId="{CE90D186-DC44-904A-9AD4-B2338CF110FC}">
      <dsp:nvSpPr>
        <dsp:cNvPr id="0" name=""/>
        <dsp:cNvSpPr/>
      </dsp:nvSpPr>
      <dsp:spPr>
        <a:xfrm rot="5400000">
          <a:off x="1630694" y="3084697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3130510"/>
        <a:ext cx="329848" cy="320686"/>
      </dsp:txXfrm>
    </dsp:sp>
    <dsp:sp modelId="{24C5B3A2-E4A1-9D43-ABB5-3F2C1AB1EE3C}">
      <dsp:nvSpPr>
        <dsp:cNvPr id="0" name=""/>
        <dsp:cNvSpPr/>
      </dsp:nvSpPr>
      <dsp:spPr>
        <a:xfrm>
          <a:off x="760259" y="3664987"/>
          <a:ext cx="2198992" cy="1221662"/>
        </a:xfrm>
        <a:prstGeom prst="roundRect">
          <a:avLst>
            <a:gd name="adj" fmla="val 10000"/>
          </a:avLst>
        </a:prstGeom>
        <a:solidFill>
          <a:srgbClr val="FBBA0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CS61C</a:t>
          </a:r>
        </a:p>
      </dsp:txBody>
      <dsp:txXfrm>
        <a:off x="796040" y="3700768"/>
        <a:ext cx="2127430" cy="115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882650"/>
            <a:ext cx="54419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3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882650"/>
            <a:ext cx="5441950" cy="3062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-nc/4.0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hyperlink" Target="https://creativecommons.org/licenses/by-nc-sa/4.0/" TargetMode="External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600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000" b="0" i="0" kern="0" baseline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0"/>
            <a:ext cx="2006600" cy="800100"/>
          </a:xfrm>
          <a:prstGeom prst="rect">
            <a:avLst/>
          </a:prstGeom>
        </p:spPr>
      </p:pic>
      <p:pic>
        <p:nvPicPr>
          <p:cNvPr id="1026" name="Picture 2" descr="Document licensed as Creative Commons BY-NC">
            <a:hlinkClick r:id="rId4"/>
            <a:extLst>
              <a:ext uri="{FF2B5EF4-FFF2-40B4-BE49-F238E27FC236}">
                <a16:creationId xmlns:a16="http://schemas.microsoft.com/office/drawing/2014/main" id="{C33F6642-DC28-2DA0-2930-B272BA404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7"/>
            <a:extLst>
              <a:ext uri="{FF2B5EF4-FFF2-40B4-BE49-F238E27FC236}">
                <a16:creationId xmlns:a16="http://schemas.microsoft.com/office/drawing/2014/main" id="{4B0CCE8B-F12A-40BA-A37C-B755DFC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D9BDE65-7D61-ADD9-91B9-BE29BD6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1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51A3D-0B4C-316F-211A-4002D988F0A5}"/>
              </a:ext>
            </a:extLst>
          </p:cNvPr>
          <p:cNvSpPr txBox="1"/>
          <p:nvPr userDrawn="1"/>
        </p:nvSpPr>
        <p:spPr>
          <a:xfrm>
            <a:off x="3927554" y="6408598"/>
            <a:ext cx="4336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>
                <a:solidFill>
                  <a:schemeClr val="bg2"/>
                </a:solidFill>
                <a:latin typeface="FreightMicro Pro Medium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AFBC01-0C05-1A0E-B271-D039AECF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3479" y="6408597"/>
            <a:ext cx="274321" cy="27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48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0"/>
            <a:ext cx="5562600" cy="2552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0"/>
            <a:ext cx="5562600" cy="2552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61586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6"/>
            <a:ext cx="9855200" cy="3584575"/>
          </a:xfr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92901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6357C-791E-99DF-9831-F206D55006C7}"/>
              </a:ext>
            </a:extLst>
          </p:cNvPr>
          <p:cNvSpPr txBox="1"/>
          <p:nvPr userDrawn="1"/>
        </p:nvSpPr>
        <p:spPr>
          <a:xfrm rot="5400000">
            <a:off x="-2090098" y="3557201"/>
            <a:ext cx="4609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98310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8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8905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  <a:noFill/>
        </p:spPr>
        <p:txBody>
          <a:bodyPr>
            <a:normAutofit/>
          </a:bodyPr>
          <a:lstStyle>
            <a:lvl1pPr algn="ctr">
              <a:defRPr sz="3600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3819195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 Berkeley EECS</a:t>
            </a:r>
            <a:br>
              <a:rPr lang="en-US" sz="1400" b="0" i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0206" y="5198997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31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2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5144926" y="6395221"/>
            <a:ext cx="437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</a:t>
            </a:r>
          </a:p>
        </p:txBody>
      </p:sp>
    </p:spTree>
    <p:extLst>
      <p:ext uri="{BB962C8B-B14F-4D97-AF65-F5344CB8AC3E}">
        <p14:creationId xmlns:p14="http://schemas.microsoft.com/office/powerpoint/2010/main" val="1657182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87396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94732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0222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5608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4698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577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3738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6868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00230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2387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3C895-3A78-DB8C-39DD-188070E30E5A}"/>
              </a:ext>
            </a:extLst>
          </p:cNvPr>
          <p:cNvSpPr txBox="1"/>
          <p:nvPr userDrawn="1"/>
        </p:nvSpPr>
        <p:spPr>
          <a:xfrm>
            <a:off x="3907420" y="6408598"/>
            <a:ext cx="437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</a:t>
            </a:r>
          </a:p>
        </p:txBody>
      </p:sp>
    </p:spTree>
    <p:extLst>
      <p:ext uri="{BB962C8B-B14F-4D97-AF65-F5344CB8AC3E}">
        <p14:creationId xmlns:p14="http://schemas.microsoft.com/office/powerpoint/2010/main" val="137568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0600" y="228600"/>
            <a:ext cx="2565400" cy="6096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493000" cy="60960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BFCD-8C39-2FFD-D254-461F6155FA51}"/>
              </a:ext>
            </a:extLst>
          </p:cNvPr>
          <p:cNvSpPr txBox="1"/>
          <p:nvPr userDrawn="1"/>
        </p:nvSpPr>
        <p:spPr>
          <a:xfrm rot="5400000">
            <a:off x="-2013898" y="3138100"/>
            <a:ext cx="4609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9104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Medium" panose="02000603020000020004" pitchFamily="2" charset="0"/>
                <a:ea typeface="FreightMicro Pro Medium" panose="02000603020000020004" pitchFamily="2" charset="0"/>
                <a:cs typeface="FreightMicro Pro Medium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9023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6pPr>
      <a:lvl7pPr marL="385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7pPr>
      <a:lvl8pPr marL="57864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8pPr>
      <a:lvl9pPr marL="771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9pPr>
    </p:titleStyle>
    <p:bodyStyle>
      <a:lvl1pPr marL="120551" indent="-12055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22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204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75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56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9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37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618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500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81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c88c.org/extensio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ools.html#module-functool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</p:spPr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77C6-C012-121C-C61D-74E43CB34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: worst or average case?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1"/>
            <a:ext cx="7696200" cy="5305864"/>
          </a:xfrm>
        </p:spPr>
        <p:txBody>
          <a:bodyPr>
            <a:noAutofit/>
          </a:bodyPr>
          <a:lstStyle/>
          <a:p>
            <a:r>
              <a:rPr lang="en-US" sz="2800" dirty="0"/>
              <a:t>Could use avg case: </a:t>
            </a:r>
          </a:p>
          <a:p>
            <a:pPr lvl="1"/>
            <a:r>
              <a:rPr lang="en-US" sz="2800" dirty="0"/>
              <a:t> Average running time over a vast # of inputs</a:t>
            </a:r>
          </a:p>
          <a:p>
            <a:r>
              <a:rPr lang="en-US" sz="2800" dirty="0"/>
              <a:t>Instead: use worst case</a:t>
            </a:r>
          </a:p>
          <a:p>
            <a:pPr lvl="1"/>
            <a:r>
              <a:rPr lang="en-US" sz="2800" dirty="0"/>
              <a:t> Consider running time as input grows</a:t>
            </a:r>
          </a:p>
          <a:p>
            <a:r>
              <a:rPr lang="en-US" sz="2800" dirty="0"/>
              <a:t> Why?</a:t>
            </a:r>
          </a:p>
          <a:p>
            <a:pPr lvl="1"/>
            <a:r>
              <a:rPr lang="en-US" sz="2800" dirty="0"/>
              <a:t> Nice to know most time we’d </a:t>
            </a:r>
            <a:r>
              <a:rPr lang="en-US" sz="2800" u="sng" dirty="0"/>
              <a:t>ever</a:t>
            </a:r>
            <a:r>
              <a:rPr lang="en-US" sz="2800" dirty="0"/>
              <a:t> spend</a:t>
            </a:r>
          </a:p>
          <a:p>
            <a:pPr lvl="1"/>
            <a:r>
              <a:rPr lang="en-US" sz="2800" dirty="0"/>
              <a:t> Worst case happens often</a:t>
            </a:r>
          </a:p>
          <a:p>
            <a:pPr lvl="1"/>
            <a:r>
              <a:rPr lang="en-US" sz="2800" dirty="0"/>
              <a:t> The "average" can be similar to the worst</a:t>
            </a:r>
          </a:p>
          <a:p>
            <a:r>
              <a:rPr lang="en-US" sz="2800" dirty="0"/>
              <a:t>Often called “Big O” for "order"</a:t>
            </a:r>
          </a:p>
          <a:p>
            <a:pPr lvl="1"/>
            <a:r>
              <a:rPr lang="en-US" sz="2547" dirty="0"/>
              <a:t> O(1), O(n) …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76457" y="289560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10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analysis: Final abstraction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Want 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order of growth</a:t>
            </a:r>
            <a:r>
              <a:rPr lang="en-US" sz="2000" dirty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CS88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O(1)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O(log 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O(n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Exponential 		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O(2</a:t>
            </a:r>
            <a:r>
              <a:rPr lang="en-US" sz="20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n</a:t>
            </a:r>
            <a:r>
              <a:rPr lang="en-US" sz="2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10n</a:t>
            </a:r>
            <a:r>
              <a:rPr lang="en-US" sz="2400" baseline="300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2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+ 4log(n) + 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…is quadratic</a:t>
            </a:r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5867400" y="1358036"/>
            <a:ext cx="5334000" cy="4431436"/>
          </a:xfrm>
        </p:spPr>
      </p:pic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6403521" y="5726836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9372600" y="53340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9296400" y="4572475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8077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78486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6934200" y="990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5715000" y="994704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5871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8344" y="990601"/>
            <a:ext cx="4336256" cy="5305864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Unsorted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</a:t>
            </a:r>
          </a:p>
          <a:p>
            <a:pPr lvl="1"/>
            <a:r>
              <a:rPr lang="en-US" sz="2400" dirty="0"/>
              <a:t>True if S is in L, else False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Go through one by one, checking for match.</a:t>
            </a:r>
          </a:p>
          <a:p>
            <a:pPr lvl="1"/>
            <a:r>
              <a:rPr lang="en-US" sz="2400" dirty="0"/>
              <a:t>If match, true</a:t>
            </a:r>
          </a:p>
          <a:p>
            <a:pPr lvl="1"/>
            <a:r>
              <a:rPr lang="en-US" sz="2400" dirty="0"/>
              <a:t>If exhausted L and didn’t find S,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9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6742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34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3E2BA-4141-1642-A63C-79450F9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85883E-1328-614F-A33D-82954513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353800" cy="5257800"/>
          </a:xfrm>
        </p:spPr>
        <p:txBody>
          <a:bodyPr/>
          <a:lstStyle/>
          <a:p>
            <a:r>
              <a:rPr lang="en-US" dirty="0"/>
              <a:t>If the number of steps to solve a problem is always the same → Constant time: O(1)</a:t>
            </a:r>
          </a:p>
          <a:p>
            <a:r>
              <a:rPr lang="en-US" dirty="0"/>
              <a:t>If the number of steps increases similarly for each larger input → Linear Time: O(n)</a:t>
            </a:r>
          </a:p>
          <a:p>
            <a:pPr lvl="1"/>
            <a:r>
              <a:rPr lang="en-US" dirty="0"/>
              <a:t> Most commonly: </a:t>
            </a:r>
            <a:r>
              <a:rPr lang="en-US" dirty="0">
                <a:latin typeface="Source Code Pro" panose="020B0509030403020204" pitchFamily="49" charset="77"/>
              </a:rPr>
              <a:t>for each item</a:t>
            </a:r>
            <a:r>
              <a:rPr lang="en-US" dirty="0"/>
              <a:t> </a:t>
            </a:r>
          </a:p>
          <a:p>
            <a:r>
              <a:rPr lang="en-US" dirty="0"/>
              <a:t>If the number of steps increases by some a factor of the input → Quadradic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commonly: Nested for Loops</a:t>
            </a:r>
          </a:p>
          <a:p>
            <a:r>
              <a:rPr lang="en-US" dirty="0"/>
              <a:t>Two harder cases:</a:t>
            </a:r>
          </a:p>
          <a:p>
            <a:pPr lvl="1"/>
            <a:r>
              <a:rPr lang="en-US" dirty="0"/>
              <a:t>Logarithmic Time: O(log n)</a:t>
            </a:r>
          </a:p>
          <a:p>
            <a:pPr lvl="2"/>
            <a:r>
              <a:rPr lang="en-US" dirty="0"/>
              <a:t>We can double our input with only one more level of work</a:t>
            </a:r>
          </a:p>
          <a:p>
            <a:pPr lvl="2"/>
            <a:r>
              <a:rPr lang="en-US" dirty="0"/>
              <a:t>Dividing data in “half” (or thirds,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Time: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each bigger input we have 2x the amount of work!</a:t>
            </a:r>
          </a:p>
          <a:p>
            <a:pPr lvl="2"/>
            <a:r>
              <a:rPr lang="en-US" dirty="0"/>
              <a:t>Certain forms of Tree Recursion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8344" y="990601"/>
            <a:ext cx="4412456" cy="5410199"/>
          </a:xfrm>
        </p:spPr>
        <p:txBody>
          <a:bodyPr/>
          <a:lstStyle/>
          <a:p>
            <a:r>
              <a:rPr lang="en-US" sz="2400" dirty="0"/>
              <a:t>Input</a:t>
            </a:r>
          </a:p>
          <a:p>
            <a:pPr lvl="1"/>
            <a:r>
              <a:rPr lang="en-US" sz="2400" u="sng" dirty="0"/>
              <a:t>Sorted</a:t>
            </a:r>
            <a:r>
              <a:rPr lang="en-US" sz="2400" dirty="0"/>
              <a:t> list of students L</a:t>
            </a:r>
          </a:p>
          <a:p>
            <a:pPr lvl="1"/>
            <a:r>
              <a:rPr lang="en-US" sz="2400" dirty="0"/>
              <a:t>Find student S</a:t>
            </a:r>
          </a:p>
          <a:p>
            <a:r>
              <a:rPr lang="en-US" sz="2400" dirty="0"/>
              <a:t>Output : same</a:t>
            </a:r>
          </a:p>
          <a:p>
            <a:r>
              <a:rPr lang="en-US" sz="2400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sz="2400" dirty="0"/>
              <a:t> Algorithm</a:t>
            </a:r>
          </a:p>
          <a:p>
            <a:pPr lvl="1"/>
            <a:r>
              <a:rPr lang="en-US" sz="2400" dirty="0"/>
              <a:t>Start in middle</a:t>
            </a:r>
          </a:p>
          <a:p>
            <a:pPr lvl="1"/>
            <a:r>
              <a:rPr lang="en-US" sz="2400" dirty="0"/>
              <a:t>If match, report true</a:t>
            </a:r>
          </a:p>
          <a:p>
            <a:pPr lvl="1"/>
            <a:r>
              <a:rPr lang="en-US" sz="2400" dirty="0"/>
              <a:t>If exhausted, throw away half of L and check again in the middle of remaining part of L</a:t>
            </a:r>
          </a:p>
          <a:p>
            <a:pPr lvl="1"/>
            <a:r>
              <a:rPr lang="en-US" sz="2400" dirty="0"/>
              <a:t>If nobody left, report false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00800" y="3152336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Worst-case running time as function of the size of L?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Constant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Logarithmic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Linear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Quadratic</a:t>
            </a:r>
          </a:p>
          <a:p>
            <a:pPr marL="911225" lvl="1" indent="-514350">
              <a:buFont typeface="+mj-lt"/>
              <a:buAutoNum type="arabicPeriod"/>
            </a:pPr>
            <a:r>
              <a:rPr lang="en-US" sz="2400" dirty="0"/>
              <a:t>Exponential</a:t>
            </a:r>
          </a:p>
          <a:p>
            <a:pPr marL="582613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6742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22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9DB3-0FF5-154B-8520-1DD53305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Fibonacci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488F-ADD6-9040-9741-15A75A776974}"/>
              </a:ext>
            </a:extLst>
          </p:cNvPr>
          <p:cNvSpPr txBox="1"/>
          <p:nvPr/>
        </p:nvSpPr>
        <p:spPr>
          <a:xfrm>
            <a:off x="685800" y="11430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Code Pro" panose="020B0509030403020204" pitchFamily="49" charset="77"/>
              </a:rPr>
              <a:t>def </a:t>
            </a:r>
            <a:r>
              <a:rPr lang="en-US" sz="2800" dirty="0" err="1">
                <a:latin typeface="Source Code Pro" panose="020B0509030403020204" pitchFamily="49" charset="77"/>
              </a:rPr>
              <a:t>iter_fib</a:t>
            </a:r>
            <a:r>
              <a:rPr lang="en-US" sz="2800" dirty="0">
                <a:latin typeface="Source Code Pro" panose="020B0509030403020204" pitchFamily="49" charset="77"/>
              </a:rPr>
              <a:t>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x, y = 0, 1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for _ in range(n):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x, y = y, </a:t>
            </a:r>
            <a:r>
              <a:rPr lang="en-US" sz="2800" dirty="0" err="1">
                <a:latin typeface="Source Code Pro" panose="020B0509030403020204" pitchFamily="49" charset="77"/>
              </a:rPr>
              <a:t>x+y</a:t>
            </a:r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    return x</a:t>
            </a: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def fib(n): # Recursive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if n &lt; 2: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return n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9207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066800"/>
            <a:ext cx="4842641" cy="1602828"/>
          </a:xfrm>
        </p:spPr>
        <p:txBody>
          <a:bodyPr/>
          <a:lstStyle/>
          <a:p>
            <a:r>
              <a:rPr lang="en-US" dirty="0"/>
              <a:t>Fib(4) → 9 Calls</a:t>
            </a:r>
          </a:p>
          <a:p>
            <a:r>
              <a:rPr lang="en-US" dirty="0"/>
              <a:t>Fib(5) → 16 Calls</a:t>
            </a:r>
          </a:p>
          <a:p>
            <a:r>
              <a:rPr lang="en-US" dirty="0"/>
              <a:t>Fib(6) → 26 Calls</a:t>
            </a:r>
          </a:p>
          <a:p>
            <a:r>
              <a:rPr lang="en-US" dirty="0"/>
              <a:t>Fib(7) → 43 Calls</a:t>
            </a:r>
          </a:p>
          <a:p>
            <a:r>
              <a:rPr lang="en-US" dirty="0"/>
              <a:t>Fib(20) →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US" smtClean="0"/>
              <a:pPr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32" y="3124638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C8F8-37C2-DC7B-FC0C-D50CA3EB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6319F-FD7D-3D40-E76D-6E874EB9A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Notice there was all this duplication in the tree? </a:t>
            </a:r>
          </a:p>
          <a:p>
            <a:r>
              <a:rPr lang="en-US" dirty="0"/>
              <a:t>What is the exact order of growth?</a:t>
            </a:r>
          </a:p>
          <a:p>
            <a:pPr lvl="1"/>
            <a:r>
              <a:rPr lang="en-US" dirty="0"/>
              <a:t> It's exponential.</a:t>
            </a:r>
          </a:p>
          <a:p>
            <a:pPr lvl="1"/>
            <a:r>
              <a:rPr lang="en-US" dirty="0"/>
              <a:t> phi to the N (</a:t>
            </a:r>
            <a:r>
              <a:rPr lang="el-GR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φ</a:t>
            </a:r>
            <a:r>
              <a:rPr lang="el-GR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aseline="30000" dirty="0">
                <a:solidFill>
                  <a:srgbClr val="202122"/>
                </a:solidFill>
                <a:latin typeface="Arial" panose="020B0604020202020204" pitchFamily="34" charset="0"/>
              </a:rPr>
              <a:t>n</a:t>
            </a:r>
            <a:r>
              <a:rPr lang="en-US" dirty="0"/>
              <a:t> ), where phi is the golden ratio.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5DC6C6-E77E-D744-1916-10F341748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901092"/>
              </p:ext>
            </p:extLst>
          </p:nvPr>
        </p:nvGraphicFramePr>
        <p:xfrm>
          <a:off x="762000" y="2712884"/>
          <a:ext cx="6553200" cy="3611716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1949255036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925319124"/>
                    </a:ext>
                  </a:extLst>
                </a:gridCol>
              </a:tblGrid>
              <a:tr h="83803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 dirty="0">
                          <a:effectLst/>
                          <a:latin typeface="inherit"/>
                        </a:rPr>
                        <a:t>Operations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73536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5383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341769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056000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503008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669753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inherit"/>
                        </a:rPr>
                        <a:t>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863946"/>
                  </a:ext>
                </a:extLst>
              </a:tr>
              <a:tr h="32466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21891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98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9CE2-398F-F5B0-A276-2A53ECA2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Linked Lists vs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DB3E-09B8-3BDA-DA5A-1A9A7EB60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Linked Lists generally use less memory.</a:t>
            </a:r>
          </a:p>
          <a:p>
            <a:pPr lvl="1"/>
            <a:r>
              <a:rPr lang="en-US" dirty="0"/>
              <a:t> But this can make it slower to </a:t>
            </a:r>
            <a:r>
              <a:rPr lang="en-US" i="1" dirty="0"/>
              <a:t>compute</a:t>
            </a:r>
            <a:r>
              <a:rPr lang="en-US" dirty="0"/>
              <a:t> data.</a:t>
            </a:r>
          </a:p>
          <a:p>
            <a:r>
              <a:rPr lang="en-US" dirty="0"/>
              <a:t> Linked Lists:</a:t>
            </a:r>
          </a:p>
          <a:p>
            <a:pPr lvl="1"/>
            <a:r>
              <a:rPr lang="en-US" dirty="0"/>
              <a:t> Once you've found an item, inserting / removing is easy, O(1)</a:t>
            </a:r>
          </a:p>
          <a:p>
            <a:pPr lvl="1"/>
            <a:r>
              <a:rPr lang="en-US" dirty="0"/>
              <a:t> Finding anything other than the first/last item is O(n)</a:t>
            </a:r>
          </a:p>
          <a:p>
            <a:r>
              <a:rPr lang="en-US" dirty="0"/>
              <a:t> "Regular" Lists:</a:t>
            </a:r>
          </a:p>
          <a:p>
            <a:pPr lvl="1"/>
            <a:r>
              <a:rPr lang="en-US" dirty="0"/>
              <a:t> Inserting / Removing items, other than the last is O(n) – due to internal copying</a:t>
            </a:r>
          </a:p>
          <a:p>
            <a:pPr lvl="1"/>
            <a:r>
              <a:rPr lang="en-US" dirty="0"/>
              <a:t> Finding any random item is O(1).</a:t>
            </a:r>
          </a:p>
          <a:p>
            <a:pPr lvl="1"/>
            <a:endParaRPr lang="en-US" dirty="0"/>
          </a:p>
          <a:p>
            <a:r>
              <a:rPr lang="en-US" dirty="0"/>
              <a:t> What if you need to iterate over all items in order?</a:t>
            </a:r>
          </a:p>
          <a:p>
            <a:pPr lvl="1"/>
            <a:r>
              <a:rPr lang="en-US" dirty="0"/>
              <a:t> O(n) in both cases</a:t>
            </a:r>
          </a:p>
        </p:txBody>
      </p:sp>
    </p:spTree>
    <p:extLst>
      <p:ext uri="{BB962C8B-B14F-4D97-AF65-F5344CB8AC3E}">
        <p14:creationId xmlns:p14="http://schemas.microsoft.com/office/powerpoint/2010/main" val="102757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124DC-07C3-1877-5472-42D05536E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AC82E1-4D5F-ACC4-E84A-AD55424E7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A60C-0678-E9AC-691B-FDE3DE30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BF39-EF1B-D7D8-6E6D-932F389D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Reminder to practice using pen &amp; paper, notebooks, etc.</a:t>
            </a:r>
          </a:p>
          <a:p>
            <a:r>
              <a:rPr lang="en-US" dirty="0"/>
              <a:t> Use the extensions form, please don't email for extensions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https://go.c88c.org/extensions</a:t>
            </a:r>
            <a:endParaRPr lang="en-US" dirty="0"/>
          </a:p>
          <a:p>
            <a:pPr lvl="1"/>
            <a:r>
              <a:rPr lang="en-US" dirty="0"/>
              <a:t> Post on ed first, please!</a:t>
            </a:r>
          </a:p>
          <a:p>
            <a:pPr lvl="2"/>
            <a:r>
              <a:rPr lang="en-US" dirty="0"/>
              <a:t> Way more staff on ed than on email.</a:t>
            </a:r>
          </a:p>
          <a:p>
            <a:r>
              <a:rPr lang="en-US" dirty="0"/>
              <a:t> Review and Exam Prep sections starting this week (tomorrow!)</a:t>
            </a:r>
          </a:p>
          <a:p>
            <a:pPr lvl="1"/>
            <a:r>
              <a:rPr lang="en-US" dirty="0"/>
              <a:t> Check the CS88 Calendar</a:t>
            </a:r>
          </a:p>
          <a:p>
            <a:r>
              <a:rPr lang="en-US" dirty="0"/>
              <a:t> Reminder:</a:t>
            </a:r>
          </a:p>
          <a:p>
            <a:pPr lvl="1"/>
            <a:r>
              <a:rPr lang="en-US" dirty="0"/>
              <a:t> MT Survey</a:t>
            </a:r>
          </a:p>
          <a:p>
            <a:pPr lvl="1"/>
            <a:r>
              <a:rPr lang="en-US" dirty="0"/>
              <a:t> Regrade requests close tomorrow. </a:t>
            </a:r>
          </a:p>
        </p:txBody>
      </p:sp>
    </p:spTree>
    <p:extLst>
      <p:ext uri="{BB962C8B-B14F-4D97-AF65-F5344CB8AC3E}">
        <p14:creationId xmlns:p14="http://schemas.microsoft.com/office/powerpoint/2010/main" val="288961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FF35-0821-E343-8658-7549ECF3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181D-54DB-32BC-D406-EC0B0F01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Learn how to cache the results to save time.</a:t>
            </a:r>
          </a:p>
          <a:p>
            <a:r>
              <a:rPr lang="en-US" dirty="0"/>
              <a:t> "</a:t>
            </a:r>
            <a:r>
              <a:rPr lang="en-US" dirty="0" err="1"/>
              <a:t>memoization</a:t>
            </a:r>
            <a:r>
              <a:rPr lang="en-US" dirty="0"/>
              <a:t>" is a specific version to avoid repeated calculations</a:t>
            </a:r>
          </a:p>
        </p:txBody>
      </p:sp>
    </p:spTree>
    <p:extLst>
      <p:ext uri="{BB962C8B-B14F-4D97-AF65-F5344CB8AC3E}">
        <p14:creationId xmlns:p14="http://schemas.microsoft.com/office/powerpoint/2010/main" val="4183405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8558-A042-A970-CB57-9FFC0313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1A40-628C-7273-B53D-8C058084C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Use a dictionary to cache results.</a:t>
            </a:r>
          </a:p>
          <a:p>
            <a:r>
              <a:rPr lang="en-US" dirty="0"/>
              <a:t> This is called </a:t>
            </a:r>
            <a:r>
              <a:rPr lang="en-US" i="1" dirty="0" err="1"/>
              <a:t>memoization</a:t>
            </a: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 = {}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def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(n): # Look up values in our dictionary.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global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endParaRPr lang="en-US" sz="18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in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print(</a:t>
            </a:r>
            <a:r>
              <a:rPr lang="en-US" sz="1800" dirty="0" err="1">
                <a:latin typeface="Source Code Pro" panose="020B0509030403020204" pitchFamily="49" charset="77"/>
              </a:rPr>
              <a:t>f'found</a:t>
            </a:r>
            <a:r>
              <a:rPr lang="en-US" sz="1800" dirty="0">
                <a:latin typeface="Source Code Pro" panose="020B0509030403020204" pitchFamily="49" charset="77"/>
              </a:rPr>
              <a:t> {n} -&gt; {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[n]}')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result =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- 1) + </a:t>
            </a:r>
            <a:r>
              <a:rPr lang="en-US" sz="1800" dirty="0" err="1">
                <a:latin typeface="Source Code Pro" panose="020B0509030403020204" pitchFamily="49" charset="77"/>
              </a:rPr>
              <a:t>memo_fib</a:t>
            </a:r>
            <a:r>
              <a:rPr lang="en-US" sz="1800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</a:t>
            </a:r>
            <a:r>
              <a:rPr lang="en-US" sz="1800" dirty="0" err="1">
                <a:latin typeface="Source Code Pro" panose="020B0509030403020204" pitchFamily="49" charset="77"/>
              </a:rPr>
              <a:t>fib_results</a:t>
            </a:r>
            <a:r>
              <a:rPr lang="en-US" sz="1800" dirty="0">
                <a:latin typeface="Source Code Pro" panose="020B0509030403020204" pitchFamily="49" charset="77"/>
              </a:rPr>
              <a:t>[n] = result</a:t>
            </a:r>
          </a:p>
          <a:p>
            <a:pPr marL="0" indent="0">
              <a:buNone/>
            </a:pPr>
            <a:r>
              <a:rPr lang="en-US" sz="18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4950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5099-D13D-0C69-A19F-D239F69DE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9E0F-B9B5-38C4-8AF2-C426E710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Python's </a:t>
            </a:r>
            <a:r>
              <a:rPr lang="en-US" dirty="0" err="1">
                <a:hlinkClick r:id="rId2"/>
              </a:rPr>
              <a:t>functools</a:t>
            </a:r>
            <a:r>
              <a:rPr lang="en-US" dirty="0">
                <a:hlinkClick r:id="rId2"/>
              </a:rPr>
              <a:t> module</a:t>
            </a:r>
            <a:r>
              <a:rPr lang="en-US" dirty="0"/>
              <a:t> has a `cache` function</a:t>
            </a:r>
          </a:p>
          <a:p>
            <a:r>
              <a:rPr lang="en-US" dirty="0"/>
              <a:t> Uses a technique called decorators that we don't cover.</a:t>
            </a:r>
          </a:p>
          <a:p>
            <a:pPr lvl="1"/>
            <a:r>
              <a:rPr lang="en-US" dirty="0"/>
              <a:t> Decorators are really just a "shortcut" for higher order functions.</a:t>
            </a:r>
          </a:p>
          <a:p>
            <a:pPr lvl="1"/>
            <a:r>
              <a:rPr lang="en-US" dirty="0"/>
              <a:t> e.g.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 = cache(fib)</a:t>
            </a:r>
            <a:r>
              <a:rPr lang="en-US" dirty="0"/>
              <a:t> is a similar approach to the function below, but less commonly used. 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from </a:t>
            </a:r>
            <a:r>
              <a:rPr lang="en-US" dirty="0" err="1">
                <a:latin typeface="Source Code Pro" panose="020B0509030403020204" pitchFamily="49" charset="77"/>
              </a:rPr>
              <a:t>functools</a:t>
            </a:r>
            <a:r>
              <a:rPr lang="en-US" dirty="0">
                <a:latin typeface="Source Code Pro" panose="020B0509030403020204" pitchFamily="49" charset="77"/>
              </a:rPr>
              <a:t> import cache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@cache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def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(n): # Recursive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if n &lt; 2: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    return n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return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- 1) + </a:t>
            </a:r>
            <a:r>
              <a:rPr lang="en-US" dirty="0" err="1">
                <a:latin typeface="Source Code Pro" panose="020B0509030403020204" pitchFamily="49" charset="77"/>
              </a:rPr>
              <a:t>cache_fib</a:t>
            </a:r>
            <a:r>
              <a:rPr lang="en-US" dirty="0">
                <a:latin typeface="Source Code Pro" panose="020B0509030403020204" pitchFamily="49" charset="77"/>
              </a:rPr>
              <a:t>(n - 2)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5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2EC1-1239-614B-A663-6D54734B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1C52-9166-E547-8761-B8C8C68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algorithmic complexity </a:t>
            </a:r>
            <a:r>
              <a:rPr lang="en-US" dirty="0"/>
              <a:t>helps us know whether something is possible to solve.</a:t>
            </a:r>
          </a:p>
          <a:p>
            <a:r>
              <a:rPr lang="en-US" dirty="0"/>
              <a:t>Gives us a formal reason for understanding why a program might be slow</a:t>
            </a:r>
          </a:p>
          <a:p>
            <a:r>
              <a:rPr lang="en-US" dirty="0"/>
              <a:t>This is only the beginning:</a:t>
            </a:r>
          </a:p>
          <a:p>
            <a:pPr lvl="1"/>
            <a:r>
              <a:rPr lang="en-US" dirty="0"/>
              <a:t>We’ve only talked about time complexity, but there is </a:t>
            </a:r>
            <a:r>
              <a:rPr lang="en-US" i="1" dirty="0"/>
              <a:t>space complexity. </a:t>
            </a:r>
          </a:p>
          <a:p>
            <a:pPr lvl="1"/>
            <a:r>
              <a:rPr lang="en-US" dirty="0"/>
              <a:t>In other words: How much memory does my program require?</a:t>
            </a:r>
          </a:p>
          <a:p>
            <a:pPr lvl="1"/>
            <a:r>
              <a:rPr lang="en-US" dirty="0"/>
              <a:t>Often you can trade time for space and vice-versa</a:t>
            </a:r>
          </a:p>
          <a:p>
            <a:pPr lvl="1"/>
            <a:r>
              <a:rPr lang="en-US" dirty="0"/>
              <a:t>Tools like “caching” and “memorization” do this. </a:t>
            </a:r>
          </a:p>
          <a:p>
            <a:pPr lvl="1"/>
            <a:endParaRPr lang="en-US" dirty="0"/>
          </a:p>
          <a:p>
            <a:r>
              <a:rPr lang="en-US" dirty="0"/>
              <a:t>If you think this is cool take CS61B!</a:t>
            </a:r>
          </a:p>
        </p:txBody>
      </p:sp>
    </p:spTree>
    <p:extLst>
      <p:ext uri="{BB962C8B-B14F-4D97-AF65-F5344CB8AC3E}">
        <p14:creationId xmlns:p14="http://schemas.microsoft.com/office/powerpoint/2010/main" val="296219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</p:spPr>
        <p:txBody>
          <a:bodyPr/>
          <a:lstStyle/>
          <a:p>
            <a:r>
              <a:rPr lang="en-US" dirty="0"/>
              <a:t>Efficiency</a:t>
            </a:r>
            <a:br>
              <a:rPr lang="en-US" dirty="0"/>
            </a:br>
            <a:r>
              <a:rPr lang="en-US" dirty="0"/>
              <a:t>&amp; Run Time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99DE9-0F17-B04D-03E7-2C92863B3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421A-98DA-9C4A-866E-85C47A4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2E22-C876-1146-87FF-84838527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Analysis:</a:t>
            </a:r>
          </a:p>
          <a:p>
            <a:pPr lvl="1"/>
            <a:r>
              <a:rPr lang="en-US" dirty="0"/>
              <a:t>How long will my program take to run? </a:t>
            </a:r>
          </a:p>
          <a:p>
            <a:pPr lvl="1"/>
            <a:r>
              <a:rPr lang="en-US" dirty="0"/>
              <a:t>Why can’t we just use a clock?</a:t>
            </a:r>
          </a:p>
          <a:p>
            <a:pPr lvl="1"/>
            <a:r>
              <a:rPr lang="en-US" dirty="0"/>
              <a:t> How can we simplify understanding computation in an algorithm</a:t>
            </a:r>
          </a:p>
          <a:p>
            <a:r>
              <a:rPr lang="en-US" dirty="0"/>
              <a:t>Enjoy this stuff? Take 61B!</a:t>
            </a:r>
          </a:p>
          <a:p>
            <a:r>
              <a:rPr lang="en-US" dirty="0"/>
              <a:t>Find it challenging? Don’t worry! It’s a different way of thinking.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4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8FDA-F5E5-E24E-8A96-BF01CB5BD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is all about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3457-074B-144C-A947-C55389034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Code: Takes Time, Requires Memory</a:t>
            </a:r>
          </a:p>
          <a:p>
            <a:pPr lvl="1"/>
            <a:r>
              <a:rPr lang="en-US" dirty="0"/>
              <a:t> More efficient code takes less time or uses less memory</a:t>
            </a:r>
          </a:p>
          <a:p>
            <a:r>
              <a:rPr lang="en-US" dirty="0"/>
              <a:t>Any computation we do, requires both time and "space" on our computer.</a:t>
            </a:r>
          </a:p>
          <a:p>
            <a:r>
              <a:rPr lang="en-US" dirty="0"/>
              <a:t>Writing efficient code is not obvious</a:t>
            </a:r>
          </a:p>
          <a:p>
            <a:pPr lvl="1"/>
            <a:r>
              <a:rPr lang="en-US" dirty="0"/>
              <a:t> Sometimes it is even convoluted!</a:t>
            </a:r>
          </a:p>
          <a:p>
            <a:r>
              <a:rPr lang="en-US" dirty="0"/>
              <a:t>But!</a:t>
            </a:r>
          </a:p>
          <a:p>
            <a:r>
              <a:rPr lang="en-US" dirty="0"/>
              <a:t>We need a framework before we can optimize code</a:t>
            </a:r>
          </a:p>
          <a:p>
            <a:r>
              <a:rPr lang="en-US" dirty="0"/>
              <a:t>Today, we're going to focus on the time component.</a:t>
            </a:r>
          </a:p>
        </p:txBody>
      </p:sp>
    </p:spTree>
    <p:extLst>
      <p:ext uri="{BB962C8B-B14F-4D97-AF65-F5344CB8AC3E}">
        <p14:creationId xmlns:p14="http://schemas.microsoft.com/office/powerpoint/2010/main" val="374964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4B0F-EC7E-6D4C-8353-06A4326F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code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3437-9D0B-184C-9D92-0A64328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Most code doesn’t </a:t>
            </a:r>
            <a:r>
              <a:rPr lang="en-US" sz="3200" i="1" dirty="0"/>
              <a:t>really </a:t>
            </a:r>
            <a:r>
              <a:rPr lang="en-US" sz="3200" dirty="0"/>
              <a:t>need to be fast! Computers, even your phones are already amazingly fast!</a:t>
            </a:r>
          </a:p>
          <a:p>
            <a:r>
              <a:rPr lang="en-US" sz="3200" dirty="0"/>
              <a:t>Sometimes…it does matter!</a:t>
            </a:r>
          </a:p>
          <a:p>
            <a:pPr lvl="1"/>
            <a:r>
              <a:rPr lang="en-US" sz="2600" dirty="0"/>
              <a:t> Lots of data</a:t>
            </a:r>
          </a:p>
          <a:p>
            <a:pPr lvl="1"/>
            <a:r>
              <a:rPr lang="en-US" sz="2600" dirty="0"/>
              <a:t> Small hardware</a:t>
            </a:r>
          </a:p>
          <a:p>
            <a:pPr lvl="1"/>
            <a:r>
              <a:rPr lang="en-US" sz="2600" dirty="0"/>
              <a:t> Complex processes</a:t>
            </a:r>
          </a:p>
          <a:p>
            <a:r>
              <a:rPr lang="en-US" sz="2800" dirty="0"/>
              <a:t> Slow code takes up battery power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31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F6C7-8C92-E78C-C19E-A90A2AAC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0C1C-58E7-AF0A-BFC2-1B7299F0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"Premature Optimization is the root of all evil"</a:t>
            </a:r>
          </a:p>
          <a:p>
            <a:pPr marL="0" indent="0">
              <a:buNone/>
            </a:pPr>
            <a:r>
              <a:rPr lang="en-US" sz="2800" dirty="0"/>
              <a:t> - Donald Knuth, Stanford CS Professor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There is </a:t>
            </a:r>
            <a:r>
              <a:rPr lang="en-US" sz="2800" b="1" dirty="0"/>
              <a:t>no use</a:t>
            </a:r>
            <a:r>
              <a:rPr lang="en-US" sz="2800" dirty="0"/>
              <a:t> in fast code if it is wrong! </a:t>
            </a:r>
          </a:p>
        </p:txBody>
      </p:sp>
    </p:spTree>
    <p:extLst>
      <p:ext uri="{BB962C8B-B14F-4D97-AF65-F5344CB8AC3E}">
        <p14:creationId xmlns:p14="http://schemas.microsoft.com/office/powerpoint/2010/main" val="283245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70AF-010B-C544-A0A3-BC382CA2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problem &amp;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ADEE-AF9B-094E-9234-EADAA4FD3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915400" cy="5257800"/>
          </a:xfrm>
        </p:spPr>
        <p:txBody>
          <a:bodyPr/>
          <a:lstStyle/>
          <a:p>
            <a:r>
              <a:rPr lang="en-US" dirty="0"/>
              <a:t>Time w/stopwatch, but…</a:t>
            </a:r>
          </a:p>
          <a:p>
            <a:pPr lvl="1"/>
            <a:r>
              <a:rPr lang="en-US" dirty="0"/>
              <a:t>Different computers may have different runtimes. 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dirty="0"/>
              <a:t>Same computer may have different runtime on the </a:t>
            </a:r>
            <a:r>
              <a:rPr lang="en-US" u="sng" dirty="0"/>
              <a:t>same</a:t>
            </a:r>
            <a:r>
              <a:rPr lang="en-US" dirty="0"/>
              <a:t> input. 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Need to implement the algorithm first to run it.  </a:t>
            </a:r>
            <a:r>
              <a:rPr lang="en-US" dirty="0">
                <a:sym typeface="Wingdings"/>
              </a:rPr>
              <a:t></a:t>
            </a:r>
            <a:endParaRPr lang="en-US" dirty="0">
              <a:sym typeface="Wingdings" pitchFamily="2" charset="2"/>
            </a:endParaRPr>
          </a:p>
          <a:p>
            <a:endParaRPr lang="en-US" i="1" dirty="0"/>
          </a:p>
          <a:p>
            <a:r>
              <a:rPr lang="en-US" i="1" dirty="0"/>
              <a:t>Solution</a:t>
            </a:r>
            <a:r>
              <a:rPr lang="en-US" dirty="0"/>
              <a:t>: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 Count the number of “steps” </a:t>
            </a:r>
            <a:r>
              <a:rPr lang="en-US" dirty="0"/>
              <a:t>involved, not time!</a:t>
            </a:r>
          </a:p>
          <a:p>
            <a:pPr lvl="1"/>
            <a:r>
              <a:rPr lang="en-US" dirty="0"/>
              <a:t>Each operation = 1 step</a:t>
            </a:r>
          </a:p>
          <a:p>
            <a:pPr lvl="2"/>
            <a:r>
              <a:rPr lang="en-US" dirty="0"/>
              <a:t> 1 + 2 is one step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lst</a:t>
            </a:r>
            <a:r>
              <a:rPr lang="en-US" dirty="0"/>
              <a:t>[5] is one step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 When we say “runtime”, we’ll mean # of steps, not time!</a:t>
            </a:r>
          </a:p>
          <a:p>
            <a:endParaRPr lang="en-US" dirty="0"/>
          </a:p>
        </p:txBody>
      </p:sp>
      <p:pic>
        <p:nvPicPr>
          <p:cNvPr id="13" name="Content Placeholder 6" descr="stk19951boj.png">
            <a:extLst>
              <a:ext uri="{FF2B5EF4-FFF2-40B4-BE49-F238E27FC236}">
                <a16:creationId xmlns:a16="http://schemas.microsoft.com/office/drawing/2014/main" id="{56E71A3D-F98D-0A4F-A16C-1D7CDC04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>
          <a:xfrm>
            <a:off x="8196600" y="1219200"/>
            <a:ext cx="3690600" cy="4848666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0D5D862F-A5FB-4340-B1E5-8437861F5AA6}"/>
              </a:ext>
            </a:extLst>
          </p:cNvPr>
          <p:cNvSpPr/>
          <p:nvPr/>
        </p:nvSpPr>
        <p:spPr>
          <a:xfrm>
            <a:off x="8153400" y="2514600"/>
            <a:ext cx="3657600" cy="3657600"/>
          </a:xfrm>
          <a:prstGeom prst="noSmoking">
            <a:avLst>
              <a:gd name="adj" fmla="val 11724"/>
            </a:avLst>
          </a:prstGeom>
          <a:gradFill>
            <a:gsLst>
              <a:gs pos="88000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28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Runtime: input size &amp;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Definition:</a:t>
            </a:r>
          </a:p>
          <a:p>
            <a:pPr lvl="1"/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size</a:t>
            </a:r>
            <a:r>
              <a:rPr lang="en-US" sz="2400" dirty="0">
                <a:solidFill>
                  <a:schemeClr val="accent5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# of things in the input. </a:t>
            </a:r>
          </a:p>
          <a:p>
            <a:pPr lvl="1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e.g. length of a list, the number of iterations in a loop.</a:t>
            </a:r>
          </a:p>
          <a:p>
            <a:pPr lvl="1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Running time as a function of input size</a:t>
            </a:r>
          </a:p>
          <a:p>
            <a:pPr lvl="1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Measures </a:t>
            </a:r>
            <a:r>
              <a:rPr lang="en-US" sz="2400" b="1" dirty="0">
                <a:solidFill>
                  <a:schemeClr val="accent5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efficiency</a:t>
            </a: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Important!</a:t>
            </a:r>
          </a:p>
          <a:p>
            <a:pPr lvl="1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CS88 </a:t>
            </a:r>
            <a:r>
              <a:rPr lang="en-US" sz="24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won’t care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the efficiency of your solutions!</a:t>
            </a:r>
          </a:p>
          <a:p>
            <a:pPr lvl="1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…in CS61B we will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6664835"/>
              </p:ext>
            </p:extLst>
          </p:nvPr>
        </p:nvGraphicFramePr>
        <p:xfrm>
          <a:off x="6338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Curved Connector 8"/>
          <p:cNvCxnSpPr/>
          <p:nvPr/>
        </p:nvCxnSpPr>
        <p:spPr>
          <a:xfrm flipV="1">
            <a:off x="5257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37560</TotalTime>
  <Pages>12</Pages>
  <Words>1543</Words>
  <Application>Microsoft Macintosh PowerPoint</Application>
  <PresentationFormat>Widescreen</PresentationFormat>
  <Paragraphs>235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FreightMicro Pro Book</vt:lpstr>
      <vt:lpstr>FreightMicro Pro Light</vt:lpstr>
      <vt:lpstr>FreightMicro Pro Medium</vt:lpstr>
      <vt:lpstr>inherit</vt:lpstr>
      <vt:lpstr>Open Sans</vt:lpstr>
      <vt:lpstr>Source Code Pro</vt:lpstr>
      <vt:lpstr>Source Code Pro Medium</vt:lpstr>
      <vt:lpstr>Times New Roman</vt:lpstr>
      <vt:lpstr>Vagrounded</vt:lpstr>
      <vt:lpstr>Wingdings</vt:lpstr>
      <vt:lpstr>1_Main C88C</vt:lpstr>
      <vt:lpstr>Efficiency &amp; Run Time Analysis</vt:lpstr>
      <vt:lpstr>Announcements</vt:lpstr>
      <vt:lpstr>Efficiency &amp; Run Time Analysis</vt:lpstr>
      <vt:lpstr>Learning Objectives</vt:lpstr>
      <vt:lpstr>Efficiency is all about trade-offs</vt:lpstr>
      <vt:lpstr>Is this code fast?</vt:lpstr>
      <vt:lpstr>Beware!</vt:lpstr>
      <vt:lpstr>Runtime analysis problem &amp; solution</vt:lpstr>
      <vt:lpstr>Runtime: input size &amp; efficiency</vt:lpstr>
      <vt:lpstr>Runtime analysis : worst or average case?</vt:lpstr>
      <vt:lpstr>Runtime analysis: Final abstraction</vt:lpstr>
      <vt:lpstr>Example: Finding a student (by ID)</vt:lpstr>
      <vt:lpstr>Computational Patterns</vt:lpstr>
      <vt:lpstr>Example: Finding a student (by ID)</vt:lpstr>
      <vt:lpstr>Comparing Fibonacci</vt:lpstr>
      <vt:lpstr>Tree Recursion</vt:lpstr>
      <vt:lpstr>Why?</vt:lpstr>
      <vt:lpstr>Efficiency of Linked Lists vs Lists</vt:lpstr>
      <vt:lpstr>Improving Efficiency</vt:lpstr>
      <vt:lpstr>Learning Objectives</vt:lpstr>
      <vt:lpstr>Example</vt:lpstr>
      <vt:lpstr>A Better Approach</vt:lpstr>
      <vt:lpstr>What next?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Michael Ball</cp:lastModifiedBy>
  <cp:revision>743</cp:revision>
  <cp:lastPrinted>2023-03-22T20:26:44Z</cp:lastPrinted>
  <dcterms:created xsi:type="dcterms:W3CDTF">2009-09-09T21:17:00Z</dcterms:created>
  <dcterms:modified xsi:type="dcterms:W3CDTF">2023-10-29T18:43:02Z</dcterms:modified>
</cp:coreProperties>
</file>